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37"/>
  </p:notesMasterIdLst>
  <p:sldIdLst>
    <p:sldId id="313" r:id="rId5"/>
    <p:sldId id="314" r:id="rId6"/>
    <p:sldId id="270" r:id="rId7"/>
    <p:sldId id="273" r:id="rId8"/>
    <p:sldId id="424" r:id="rId9"/>
    <p:sldId id="425" r:id="rId10"/>
    <p:sldId id="426" r:id="rId11"/>
    <p:sldId id="405" r:id="rId12"/>
    <p:sldId id="411" r:id="rId13"/>
    <p:sldId id="412" r:id="rId14"/>
    <p:sldId id="407" r:id="rId15"/>
    <p:sldId id="432" r:id="rId16"/>
    <p:sldId id="433" r:id="rId17"/>
    <p:sldId id="434" r:id="rId18"/>
    <p:sldId id="435" r:id="rId19"/>
    <p:sldId id="443" r:id="rId20"/>
    <p:sldId id="436" r:id="rId21"/>
    <p:sldId id="437" r:id="rId22"/>
    <p:sldId id="410" r:id="rId23"/>
    <p:sldId id="438" r:id="rId24"/>
    <p:sldId id="416" r:id="rId25"/>
    <p:sldId id="409" r:id="rId26"/>
    <p:sldId id="439" r:id="rId27"/>
    <p:sldId id="408" r:id="rId28"/>
    <p:sldId id="440" r:id="rId29"/>
    <p:sldId id="441" r:id="rId30"/>
    <p:sldId id="413" r:id="rId31"/>
    <p:sldId id="417" r:id="rId32"/>
    <p:sldId id="422" r:id="rId33"/>
    <p:sldId id="319" r:id="rId34"/>
    <p:sldId id="403" r:id="rId35"/>
    <p:sldId id="312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ontserrat" panose="020B0604020202020204" charset="0"/>
      <p:regular r:id="rId42"/>
      <p:bold r:id="rId43"/>
      <p:italic r:id="rId44"/>
      <p:boldItalic r:id="rId45"/>
    </p:embeddedFont>
    <p:embeddedFont>
      <p:font typeface="Open Sans" panose="020B060402020202020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Tsvetkov" initials="ST" lastIdx="1" clrIdx="0">
    <p:extLst>
      <p:ext uri="{19B8F6BF-5375-455C-9EA6-DF929625EA0E}">
        <p15:presenceInfo xmlns:p15="http://schemas.microsoft.com/office/powerpoint/2012/main" userId="Steven Tsvetk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C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990EAF-DFC0-491B-9299-C2A693093EAB}" v="1438" dt="2019-06-01T13:34: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19" autoAdjust="0"/>
  </p:normalViewPr>
  <p:slideViewPr>
    <p:cSldViewPr snapToGrid="0">
      <p:cViewPr varScale="1">
        <p:scale>
          <a:sx n="120" d="100"/>
          <a:sy n="120" d="100"/>
        </p:scale>
        <p:origin x="132" y="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33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A3C4-A27D-5D45-BE42-434B5B462BC0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3196-C59C-C24A-9058-A52F28E3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58307435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58307435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Това е снимка от площада Св. Петър през 2005-та и 2013-та година.</a:t>
            </a:r>
            <a:br>
              <a:rPr lang="bg"/>
            </a:br>
            <a:r>
              <a:rPr lang="bg"/>
              <a:t>Сами виждате разликата - днес всеки има телефон, на всички тези телефони имаме редица мобилни приложения.</a:t>
            </a:r>
            <a:br>
              <a:rPr lang="bg"/>
            </a:br>
            <a:r>
              <a:rPr lang="bg"/>
              <a:t>Днес ще говорим имено за тях и как да осигурим тяхното качество.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http://judge.telerikacademy.com/problem/14abovemaindiag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1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http://judge.telerikacademy.com/problem/14abovemaindiag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CBA91-755B-D14C-BD88-57619FD28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4790" b="1648"/>
          <a:stretch/>
        </p:blipFill>
        <p:spPr>
          <a:xfrm>
            <a:off x="4090171" y="0"/>
            <a:ext cx="81018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462" y="3925664"/>
            <a:ext cx="10839448" cy="68694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5400" b="1" i="0" dirty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1462" y="4755488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Montserrat" pitchFamily="2" charset="77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change subtitle style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4204" y="6979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DF3D1-980D-DA48-8988-CC3978D822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462" y="882623"/>
            <a:ext cx="2588138" cy="6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Shape 3783">
            <a:extLst>
              <a:ext uri="{FF2B5EF4-FFF2-40B4-BE49-F238E27FC236}">
                <a16:creationId xmlns:a16="http://schemas.microsoft.com/office/drawing/2014/main" id="{98826005-D539-4D89-87F8-8CE76714B8CC}"/>
              </a:ext>
            </a:extLst>
          </p:cNvPr>
          <p:cNvSpPr/>
          <p:nvPr userDrawn="1"/>
        </p:nvSpPr>
        <p:spPr>
          <a:xfrm>
            <a:off x="5591176" y="2158937"/>
            <a:ext cx="818983" cy="784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6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5"/>
                </a:lnTo>
                <a:cubicBezTo>
                  <a:pt x="17606" y="11910"/>
                  <a:pt x="17591" y="12202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7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3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5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5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3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3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2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7"/>
                </a:lnTo>
                <a:cubicBezTo>
                  <a:pt x="5432" y="10394"/>
                  <a:pt x="5153" y="10605"/>
                  <a:pt x="4909" y="10826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50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9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9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6"/>
                  <a:pt x="4469" y="13745"/>
                  <a:pt x="3927" y="13745"/>
                </a:cubicBezTo>
                <a:cubicBezTo>
                  <a:pt x="3385" y="13745"/>
                  <a:pt x="2945" y="14186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7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 marL="514350" indent="-514350">
              <a:buClr>
                <a:schemeClr val="accent2"/>
              </a:buClr>
              <a:buFont typeface="+mj-lt"/>
              <a:buAutoNum type="arabicPeriod"/>
              <a:defRPr sz="2800">
                <a:solidFill>
                  <a:schemeClr val="bg1"/>
                </a:solidFill>
              </a:defRPr>
            </a:lvl1pPr>
            <a:lvl2pPr marL="817200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990900" indent="-342900">
              <a:buClr>
                <a:schemeClr val="accent2"/>
              </a:buClr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390500" indent="-342900">
              <a:buClr>
                <a:schemeClr val="accent2"/>
              </a:buClr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 marL="1589400" indent="-228600">
              <a:buClr>
                <a:schemeClr val="accent2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86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77DEF-517B-8648-BBAE-CCC03B7D72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" y="6287520"/>
            <a:ext cx="1193209" cy="313217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A6CCCF5-833C-D740-8E51-2430ED28D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1" y="0"/>
            <a:ext cx="8305800" cy="3429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B5657A3-95CB-CA45-8B58-727429C4F7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2138900"/>
            <a:ext cx="5067300" cy="47191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00" y="3960000"/>
            <a:ext cx="6264000" cy="1260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6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BB550-A26A-3E49-BE52-BDB679D8F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DBF128F-CE5C-5E49-B85E-CDA8AC6FDC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299" y="2727297"/>
            <a:ext cx="6210301" cy="331569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6F5648-7B8B-4342-8CF7-94A111AC53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1" y="0"/>
            <a:ext cx="50673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BEB72-971E-9F46-8005-E05D5C4B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1315125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59428C-EB5C-C34F-AAB8-22239518C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513" y="3124200"/>
            <a:ext cx="3811587" cy="29187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D9A66-D4A4-2B41-9EC9-8597FFDD2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7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tx2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38DB9-6127-C94F-9F32-6C9C3013D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1" y="6287520"/>
            <a:ext cx="1193143" cy="3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41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0E02726-50FB-1043-BC47-DEA8B6928F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817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F0BCC-37C4-1E45-A946-30A1E3FB0E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81700" y="3429000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B61170E-9B28-2C41-B26B-4298B3919C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9100" y="3429000"/>
            <a:ext cx="41529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3E3BF9F-69E6-C241-BF79-C474279DAD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39100" y="1354568"/>
            <a:ext cx="20955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0C359BF-1527-7C4F-BAAE-ADAE83D970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4600" y="1341316"/>
            <a:ext cx="20574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000D05E-3406-8242-A0C2-B09FCB0DF8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0126" y="0"/>
            <a:ext cx="2095500" cy="380706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9F768C-D28F-3C47-9E64-D22F6F97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72299-735B-7F44-A913-394BF9810C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3820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0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7045-3C25-7442-B8CB-A3B3643C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6" y="4332357"/>
            <a:ext cx="4806948" cy="1285172"/>
          </a:xfrm>
        </p:spPr>
        <p:txBody>
          <a:bodyPr anchor="t"/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322D1-1E84-8041-B445-E425C7677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746006E-F03B-A142-80A0-86ACA3F20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C8937D-EFE9-3A4F-9D78-0F72A9AB0A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0" y="1"/>
            <a:ext cx="2095500" cy="39200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11BE44F-D177-4841-8F26-9E2D51A7C7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32900" y="1"/>
            <a:ext cx="2057400" cy="2158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E22B950-13A1-694B-BA98-BA455870156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290300" y="1"/>
            <a:ext cx="2057400" cy="29717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4796AF2-27F1-704F-AC48-D179D93ACD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59100" y="1"/>
            <a:ext cx="2095500" cy="36152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30AE61F-2B58-304B-B742-845B0475D6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000" y="1"/>
            <a:ext cx="2057400" cy="3047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1E256C9-7415-E048-9946-91634EF270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181100" y="2"/>
            <a:ext cx="2057400" cy="2683932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6B52D1-A8A9-9448-A9B2-B2C6F1AEE2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3100" y="4331654"/>
            <a:ext cx="5867400" cy="1285876"/>
          </a:xfrm>
        </p:spPr>
        <p:txBody>
          <a:bodyPr anchor="t">
            <a:noAutofit/>
          </a:bodyPr>
          <a:lstStyle>
            <a:lvl1pPr marL="0" indent="0">
              <a:buNone/>
              <a:defRPr sz="3200"/>
            </a:lvl1pPr>
            <a:lvl2pPr marL="360000" indent="0">
              <a:buNone/>
              <a:defRPr sz="2400"/>
            </a:lvl2pPr>
            <a:lvl3pPr marL="734400" indent="0">
              <a:buNone/>
              <a:defRPr sz="1800"/>
            </a:lvl3pPr>
            <a:lvl4pPr marL="1047600" indent="0">
              <a:buNone/>
              <a:defRPr sz="1600"/>
            </a:lvl4pPr>
            <a:lvl5pPr marL="1360800" indent="0">
              <a:buNone/>
              <a:defRPr sz="14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35029-333B-ED41-A36D-94B008D03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926" y="6319756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14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85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- Log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9638F-BD24-3641-BED3-DF0976C56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6000" y="2762250"/>
            <a:ext cx="508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een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38152" y="1605464"/>
            <a:ext cx="9024938" cy="4338637"/>
          </a:xfrm>
        </p:spPr>
        <p:txBody>
          <a:bodyPr/>
          <a:lstStyle>
            <a:lvl1pPr>
              <a:buClr>
                <a:schemeClr val="accent2"/>
              </a:buClr>
              <a:defRPr sz="2800"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2204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4DC48-169D-FA40-AC83-1C02D7433B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0980000" cy="4356000"/>
          </a:xfrm>
        </p:spPr>
        <p:txBody>
          <a:bodyPr/>
          <a:lstStyle>
            <a:lvl1pPr marL="742950" indent="-742950">
              <a:buFont typeface="+mj-lt"/>
              <a:buAutoNum type="arabicPeriod"/>
              <a:defRPr/>
            </a:lvl1pPr>
            <a:lvl2pPr marL="874350" indent="-514350">
              <a:buFont typeface="+mj-lt"/>
              <a:buAutoNum type="arabicPeriod"/>
              <a:defRPr/>
            </a:lvl2pPr>
            <a:lvl3pPr marL="1105200" indent="-457200">
              <a:buFont typeface="+mj-lt"/>
              <a:buAutoNum type="arabicPeriod"/>
              <a:defRPr/>
            </a:lvl3pPr>
            <a:lvl4pPr marL="1390500" indent="-342900">
              <a:buFont typeface="+mj-lt"/>
              <a:buAutoNum type="arabicPeriod"/>
              <a:defRPr/>
            </a:lvl4pPr>
            <a:lvl5pPr marL="1703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3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CBA91-755B-D14C-BD88-57619FD28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4790" b="1648"/>
          <a:stretch/>
        </p:blipFill>
        <p:spPr>
          <a:xfrm>
            <a:off x="4090171" y="0"/>
            <a:ext cx="81018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462" y="3925664"/>
            <a:ext cx="10839448" cy="68694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5400" b="1" i="0" dirty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1462" y="4755488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Montserrat" pitchFamily="2" charset="77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change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1462" y="5344894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4204" y="6979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DF3D1-980D-DA48-8988-CC3978D822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462" y="882623"/>
            <a:ext cx="2588138" cy="6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28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2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bg" smtClean="0"/>
              <a:pPr/>
              <a:t>‹#›</a:t>
            </a:fld>
            <a:endParaRPr lang="bg"/>
          </a:p>
        </p:txBody>
      </p:sp>
    </p:spTree>
    <p:extLst>
      <p:ext uri="{BB962C8B-B14F-4D97-AF65-F5344CB8AC3E}">
        <p14:creationId xmlns:p14="http://schemas.microsoft.com/office/powerpoint/2010/main" val="1511950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Highlight - dark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дата 3">
            <a:extLst>
              <a:ext uri="{FF2B5EF4-FFF2-40B4-BE49-F238E27FC236}">
                <a16:creationId xmlns:a16="http://schemas.microsoft.com/office/drawing/2014/main" id="{D6BE3A7E-B315-42C1-9046-436867EF181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fld id="{B25F73C5-2D0A-4B8B-8297-535EC6C0052D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7" name="Контейнер за долния колонтитул 4">
            <a:extLst>
              <a:ext uri="{FF2B5EF4-FFF2-40B4-BE49-F238E27FC236}">
                <a16:creationId xmlns:a16="http://schemas.microsoft.com/office/drawing/2014/main" id="{8A530FAC-6D7C-4D79-A0AA-91B33CE4BF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99854-1356-A143-B897-88FB812C9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9227" t="-7064" r="18964" b="47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AD023BE5-AAA3-4540-B4F6-D2918828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0" y="2997000"/>
            <a:ext cx="9826920" cy="878569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BA27838-66FF-3E47-9AE0-D83297E76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4223" y="3897000"/>
            <a:ext cx="9826920" cy="584775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360000" indent="0">
              <a:buNone/>
              <a:defRPr/>
            </a:lvl2pPr>
            <a:lvl3pPr marL="734400" indent="0">
              <a:buNone/>
              <a:defRPr/>
            </a:lvl3pPr>
            <a:lvl4pPr marL="1047600" indent="0">
              <a:buNone/>
              <a:defRPr/>
            </a:lvl4pPr>
            <a:lvl5pPr marL="1360800" indent="0">
              <a:buNone/>
              <a:defRPr/>
            </a:lvl5pPr>
          </a:lstStyle>
          <a:p>
            <a:pPr lvl="0"/>
            <a:r>
              <a:rPr lang="en-US"/>
              <a:t>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66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4DC48-169D-FA40-AC83-1C02D7433B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0980000" cy="4282712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5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20000"/>
            <a:ext cx="5505450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9D777C-75FA-6140-A3BE-B79F1FBF9E3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0000" y="1620000"/>
            <a:ext cx="5478462" cy="4260850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2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14C5166-F26D-3F4C-ABE2-BBACF5CA9A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0136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1823BC2-F6C1-3441-9BBF-79626D0305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70720" y="1612600"/>
            <a:ext cx="3420000" cy="4275244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86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8" name="Shape 3627">
            <a:extLst>
              <a:ext uri="{FF2B5EF4-FFF2-40B4-BE49-F238E27FC236}">
                <a16:creationId xmlns:a16="http://schemas.microsoft.com/office/drawing/2014/main" id="{A22EC3C5-FD47-413A-AC3D-93804FFCFC55}"/>
              </a:ext>
            </a:extLst>
          </p:cNvPr>
          <p:cNvSpPr>
            <a:spLocks noChangeAspect="1"/>
          </p:cNvSpPr>
          <p:nvPr userDrawn="1"/>
        </p:nvSpPr>
        <p:spPr>
          <a:xfrm>
            <a:off x="5591176" y="2126792"/>
            <a:ext cx="871219" cy="79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2383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D0B344E-6A04-43F1-9FF8-E826846E87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7549" y="3085740"/>
            <a:ext cx="8958472" cy="595713"/>
          </a:xfrm>
        </p:spPr>
        <p:txBody>
          <a:bodyPr/>
          <a:lstStyle>
            <a:lvl1pPr marL="0" indent="0" algn="ctr">
              <a:buNone/>
              <a:defRPr sz="3200" b="1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991619B-1E03-4125-8F32-14E32CACF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1949" y="3689404"/>
            <a:ext cx="7129672" cy="1900362"/>
          </a:xfrm>
        </p:spPr>
        <p:txBody>
          <a:bodyPr/>
          <a:lstStyle>
            <a:lvl1pPr marL="0" indent="0" algn="ctr">
              <a:buNone/>
              <a:defRPr lang="en-US" sz="2400" kern="1200" spc="-80" baseline="0" dirty="0">
                <a:solidFill>
                  <a:schemeClr val="tx1">
                    <a:alpha val="70000"/>
                  </a:schemeClr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Shape 3690">
            <a:extLst>
              <a:ext uri="{FF2B5EF4-FFF2-40B4-BE49-F238E27FC236}">
                <a16:creationId xmlns:a16="http://schemas.microsoft.com/office/drawing/2014/main" id="{E696D45E-AF2E-4B45-AF0C-19A09D112B23}"/>
              </a:ext>
            </a:extLst>
          </p:cNvPr>
          <p:cNvSpPr/>
          <p:nvPr userDrawn="1"/>
        </p:nvSpPr>
        <p:spPr>
          <a:xfrm>
            <a:off x="5632651" y="2241084"/>
            <a:ext cx="788268" cy="698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C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14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1176" y="6516569"/>
            <a:ext cx="600075" cy="232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83" r:id="rId3"/>
    <p:sldLayoutId id="2147483663" r:id="rId4"/>
    <p:sldLayoutId id="2147483662" r:id="rId5"/>
    <p:sldLayoutId id="2147483685" r:id="rId6"/>
    <p:sldLayoutId id="2147483678" r:id="rId7"/>
    <p:sldLayoutId id="2147483681" r:id="rId8"/>
    <p:sldLayoutId id="2147483689" r:id="rId9"/>
    <p:sldLayoutId id="2147483687" r:id="rId10"/>
    <p:sldLayoutId id="2147483686" r:id="rId11"/>
    <p:sldLayoutId id="2147483665" r:id="rId12"/>
    <p:sldLayoutId id="2147483671" r:id="rId13"/>
    <p:sldLayoutId id="2147483669" r:id="rId14"/>
    <p:sldLayoutId id="2147483674" r:id="rId15"/>
    <p:sldLayoutId id="2147483670" r:id="rId16"/>
    <p:sldLayoutId id="2147483672" r:id="rId17"/>
    <p:sldLayoutId id="2147483676" r:id="rId18"/>
    <p:sldLayoutId id="2147483677" r:id="rId19"/>
    <p:sldLayoutId id="2147483688" r:id="rId20"/>
    <p:sldLayoutId id="2147483690" r:id="rId21"/>
    <p:sldLayoutId id="214748369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-100" baseline="0">
          <a:solidFill>
            <a:schemeClr val="tx1"/>
          </a:solidFill>
          <a:latin typeface="Montserrat" pitchFamily="2" charset="77"/>
          <a:ea typeface="Lato Black" panose="020F0502020204030203" pitchFamily="34" charset="0"/>
          <a:cs typeface="Lato Black" panose="020F0502020204030203" pitchFamily="34" charset="0"/>
        </a:defRPr>
      </a:lvl1pPr>
    </p:titleStyle>
    <p:bodyStyle>
      <a:lvl1pPr marL="248400" indent="-248400" algn="l" defTabSz="9144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2800" b="0" i="0" kern="1200" spc="-80" baseline="0">
          <a:solidFill>
            <a:schemeClr val="tx1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1pPr>
      <a:lvl2pPr marL="576000" indent="-21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/>
        <a:buChar char="•"/>
        <a:tabLst>
          <a:tab pos="301752" algn="l"/>
        </a:tabLst>
        <a:defRPr sz="20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2pPr>
      <a:lvl3pPr marL="788400" indent="-1404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6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3pPr>
      <a:lvl4pPr marL="11520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4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4pPr>
      <a:lvl5pPr marL="14652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200" b="0" i="0" kern="1200" spc="-80" baseline="0">
          <a:solidFill>
            <a:srgbClr val="21242C"/>
          </a:solidFill>
          <a:latin typeface="Montserrat" pitchFamily="2" charset="77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97B7-FD7A-40D9-A90D-1DF1C875D8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Montserrat"/>
              </a:rPr>
              <a:t>Mobile Testing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4DAA8-2142-4D96-836E-47E00CA3B4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0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mobile applications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DFC660B-8B22-4D31-B8C1-9EA34A361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4"/>
          <a:stretch/>
        </p:blipFill>
        <p:spPr>
          <a:xfrm>
            <a:off x="930363" y="1463251"/>
            <a:ext cx="2949368" cy="4284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F8B49FE-4AFE-46A2-A35B-3223910E50B7}"/>
              </a:ext>
            </a:extLst>
          </p:cNvPr>
          <p:cNvSpPr/>
          <p:nvPr/>
        </p:nvSpPr>
        <p:spPr>
          <a:xfrm>
            <a:off x="4435275" y="2551837"/>
            <a:ext cx="6994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 Web optimized for mobile form factor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 Cannot be distributed through native app stores like the App Store or Google Play​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/>
              <a:t> The cheapest option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9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issues with mobile apps</a:t>
            </a:r>
          </a:p>
        </p:txBody>
      </p:sp>
      <p:pic>
        <p:nvPicPr>
          <p:cNvPr id="8" name="Google Shape;236;p44">
            <a:extLst>
              <a:ext uri="{FF2B5EF4-FFF2-40B4-BE49-F238E27FC236}">
                <a16:creationId xmlns:a16="http://schemas.microsoft.com/office/drawing/2014/main" id="{E8E129BD-1F20-433F-991A-997D39C731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9325" y="1743074"/>
            <a:ext cx="7315087" cy="3988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182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3DE6B4-57B4-450C-A359-1C2FC67FF1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Wrong CPU architecture</a:t>
            </a:r>
          </a:p>
          <a:p>
            <a:r>
              <a:rPr lang="en-US" dirty="0"/>
              <a:t>Using APIs not available at current OS versions</a:t>
            </a:r>
          </a:p>
          <a:p>
            <a:r>
              <a:rPr lang="en-US" dirty="0"/>
              <a:t>Memory leaks</a:t>
            </a:r>
          </a:p>
          <a:p>
            <a:r>
              <a:rPr lang="en-US" dirty="0"/>
              <a:t>Rotate app</a:t>
            </a:r>
          </a:p>
          <a:p>
            <a:r>
              <a:rPr lang="en-US" dirty="0"/>
              <a:t>Run in background</a:t>
            </a:r>
          </a:p>
          <a:p>
            <a:r>
              <a:rPr lang="en-US" dirty="0"/>
              <a:t>Interruptions (calls, </a:t>
            </a:r>
            <a:r>
              <a:rPr lang="en-US" dirty="0" err="1"/>
              <a:t>sms</a:t>
            </a:r>
            <a:r>
              <a:rPr lang="en-US" dirty="0"/>
              <a:t>, notifications)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878DF-5F58-4DD8-BEEA-06D95A67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Crashes</a:t>
            </a:r>
          </a:p>
        </p:txBody>
      </p:sp>
    </p:spTree>
    <p:extLst>
      <p:ext uri="{BB962C8B-B14F-4D97-AF65-F5344CB8AC3E}">
        <p14:creationId xmlns:p14="http://schemas.microsoft.com/office/powerpoint/2010/main" val="2746719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3DE6B4-57B4-450C-A359-1C2FC67FF1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heavy operations on the main thread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878DF-5F58-4DD8-BEEA-06D95A67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Freezes</a:t>
            </a:r>
          </a:p>
        </p:txBody>
      </p:sp>
    </p:spTree>
    <p:extLst>
      <p:ext uri="{BB962C8B-B14F-4D97-AF65-F5344CB8AC3E}">
        <p14:creationId xmlns:p14="http://schemas.microsoft.com/office/powerpoint/2010/main" val="2714945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3DE6B4-57B4-450C-A359-1C2FC67FF1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7471029" cy="4282712"/>
          </a:xfrm>
        </p:spPr>
        <p:txBody>
          <a:bodyPr/>
          <a:lstStyle/>
          <a:p>
            <a:r>
              <a:rPr lang="en-US" dirty="0"/>
              <a:t>One of the top reasons to uninstall an app</a:t>
            </a:r>
          </a:p>
          <a:p>
            <a:r>
              <a:rPr lang="en-US" dirty="0"/>
              <a:t>Do not underestimate it!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878DF-5F58-4DD8-BEEA-06D95A67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Launch</a:t>
            </a:r>
          </a:p>
        </p:txBody>
      </p:sp>
    </p:spTree>
    <p:extLst>
      <p:ext uri="{BB962C8B-B14F-4D97-AF65-F5344CB8AC3E}">
        <p14:creationId xmlns:p14="http://schemas.microsoft.com/office/powerpoint/2010/main" val="1321922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3DE6B4-57B4-450C-A359-1C2FC67FF1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7471029" cy="4282712"/>
          </a:xfrm>
        </p:spPr>
        <p:txBody>
          <a:bodyPr/>
          <a:lstStyle/>
          <a:p>
            <a:r>
              <a:rPr lang="en-US" dirty="0"/>
              <a:t>No recipe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3878DF-5F58-4DD8-BEEA-06D95A67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33581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3878DF-5F58-4DD8-BEEA-06D95A67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36D13-35F4-49C2-9D0D-814F3C8D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541" y="2355888"/>
            <a:ext cx="4530918" cy="214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58;p62">
            <a:extLst>
              <a:ext uri="{FF2B5EF4-FFF2-40B4-BE49-F238E27FC236}">
                <a16:creationId xmlns:a16="http://schemas.microsoft.com/office/drawing/2014/main" id="{174349EA-F883-4C73-8FEB-BB2A2E6771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52AEEA-ECE7-4EB8-8DCE-D3B5BE13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114" y="4837371"/>
            <a:ext cx="2801057" cy="972000"/>
          </a:xfrm>
        </p:spPr>
        <p:txBody>
          <a:bodyPr/>
          <a:lstStyle/>
          <a:p>
            <a:r>
              <a:rPr lang="en-US" dirty="0"/>
              <a:t>Emulators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238275-7FF4-4404-A208-EA6984964DE4}"/>
              </a:ext>
            </a:extLst>
          </p:cNvPr>
          <p:cNvSpPr txBox="1">
            <a:spLocks/>
          </p:cNvSpPr>
          <p:nvPr/>
        </p:nvSpPr>
        <p:spPr>
          <a:xfrm>
            <a:off x="8307814" y="989271"/>
            <a:ext cx="3220157" cy="97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/>
                </a:solidFill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dirty="0"/>
              <a:t>Real Devices</a:t>
            </a:r>
          </a:p>
        </p:txBody>
      </p:sp>
    </p:spTree>
    <p:extLst>
      <p:ext uri="{BB962C8B-B14F-4D97-AF65-F5344CB8AC3E}">
        <p14:creationId xmlns:p14="http://schemas.microsoft.com/office/powerpoint/2010/main" val="143542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6;p63">
            <a:extLst>
              <a:ext uri="{FF2B5EF4-FFF2-40B4-BE49-F238E27FC236}">
                <a16:creationId xmlns:a16="http://schemas.microsoft.com/office/drawing/2014/main" id="{AF5E11AC-F75B-427C-AE6B-B1E3F179EEC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277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84E0AD-0042-4F31-B277-7580C7D41A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2791575"/>
            <a:ext cx="5664000" cy="348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Advantages</a:t>
            </a:r>
            <a:endParaRPr lang="en-US" sz="2000" dirty="0"/>
          </a:p>
          <a:p>
            <a:r>
              <a:rPr lang="en-US" sz="2000" dirty="0"/>
              <a:t>Cheap </a:t>
            </a:r>
          </a:p>
          <a:p>
            <a:r>
              <a:rPr lang="en-US" sz="2000" dirty="0"/>
              <a:t>Fast</a:t>
            </a:r>
          </a:p>
          <a:p>
            <a:r>
              <a:rPr lang="en-US" sz="2000" dirty="0"/>
              <a:t>Scale</a:t>
            </a:r>
          </a:p>
          <a:p>
            <a:r>
              <a:rPr lang="en-US" sz="2000" dirty="0"/>
              <a:t>Can capture almost all issues related to business logic, OS version, screen size and memory constraints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Emulators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27F5EFEF-F0B5-403A-A02D-6A54AABB7F8D}"/>
              </a:ext>
            </a:extLst>
          </p:cNvPr>
          <p:cNvSpPr txBox="1">
            <a:spLocks/>
          </p:cNvSpPr>
          <p:nvPr/>
        </p:nvSpPr>
        <p:spPr>
          <a:xfrm>
            <a:off x="6012000" y="2791575"/>
            <a:ext cx="5664000" cy="348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Disadvantages</a:t>
            </a:r>
            <a:endParaRPr lang="en-US" sz="2000" dirty="0"/>
          </a:p>
          <a:p>
            <a:r>
              <a:rPr lang="en-US" sz="2000" dirty="0"/>
              <a:t>Not good option to test performance</a:t>
            </a:r>
          </a:p>
          <a:p>
            <a:r>
              <a:rPr lang="en-US" sz="2000" dirty="0"/>
              <a:t>Not good option to test sensor and camera related things</a:t>
            </a:r>
          </a:p>
          <a:p>
            <a:r>
              <a:rPr lang="en-US" sz="2000" dirty="0"/>
              <a:t>Can not capture vendor specific issues</a:t>
            </a:r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2A75F93B-AE55-44F6-929E-F5C84906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000" y="1581899"/>
            <a:ext cx="1209676" cy="1209676"/>
          </a:xfrm>
          <a:prstGeom prst="rect">
            <a:avLst/>
          </a:prstGeom>
        </p:spPr>
      </p:pic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5E815DAA-0532-4782-8034-D28B00E58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012000" y="1581899"/>
            <a:ext cx="1209676" cy="12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9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BA0C65-BD3E-4774-A1FD-912040C3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1184D9-9051-4BD8-B405-799762F6A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152" y="1741336"/>
            <a:ext cx="9024938" cy="42027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challenges in mobile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Types of mobile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Common issues with mobile apps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Emulators and Simulators vs. Real Devices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automation approaches and tools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Getting started with Appium</a:t>
            </a:r>
          </a:p>
        </p:txBody>
      </p:sp>
    </p:spTree>
    <p:extLst>
      <p:ext uri="{BB962C8B-B14F-4D97-AF65-F5344CB8AC3E}">
        <p14:creationId xmlns:p14="http://schemas.microsoft.com/office/powerpoint/2010/main" val="344169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84E0AD-0042-4F31-B277-7580C7D41A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2791575"/>
            <a:ext cx="5664000" cy="348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Advantages</a:t>
            </a:r>
            <a:endParaRPr lang="en-US" sz="2000" dirty="0"/>
          </a:p>
          <a:p>
            <a:r>
              <a:rPr lang="en-US" sz="2000" dirty="0"/>
              <a:t>Can capture all issues that emulators can’t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devices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27F5EFEF-F0B5-403A-A02D-6A54AABB7F8D}"/>
              </a:ext>
            </a:extLst>
          </p:cNvPr>
          <p:cNvSpPr txBox="1">
            <a:spLocks/>
          </p:cNvSpPr>
          <p:nvPr/>
        </p:nvSpPr>
        <p:spPr>
          <a:xfrm>
            <a:off x="6012000" y="2791575"/>
            <a:ext cx="5664000" cy="348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Disadvantages</a:t>
            </a:r>
            <a:endParaRPr lang="en-US" sz="2000" dirty="0"/>
          </a:p>
          <a:p>
            <a:r>
              <a:rPr lang="en-US" sz="2000" dirty="0"/>
              <a:t>Expensive</a:t>
            </a:r>
          </a:p>
          <a:p>
            <a:r>
              <a:rPr lang="en-US" sz="2000" dirty="0"/>
              <a:t>Hard to scale</a:t>
            </a:r>
          </a:p>
          <a:p>
            <a:r>
              <a:rPr lang="en-US" sz="2000" dirty="0"/>
              <a:t>Flaky</a:t>
            </a:r>
          </a:p>
        </p:txBody>
      </p:sp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2A75F93B-AE55-44F6-929E-F5C84906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000" y="1581899"/>
            <a:ext cx="1209676" cy="1209676"/>
          </a:xfrm>
          <a:prstGeom prst="rect">
            <a:avLst/>
          </a:prstGeom>
        </p:spPr>
      </p:pic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5E815DAA-0532-4782-8034-D28B00E58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012000" y="1581899"/>
            <a:ext cx="1209676" cy="12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7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84E0AD-0042-4F31-B277-7580C7D41A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3590961"/>
            <a:ext cx="5664000" cy="2564909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2000" dirty="0"/>
              <a:t>Advantages</a:t>
            </a:r>
          </a:p>
          <a:p>
            <a:r>
              <a:rPr lang="en-US" sz="2000" dirty="0"/>
              <a:t>No purchase and maintenance of devices</a:t>
            </a:r>
          </a:p>
          <a:p>
            <a:r>
              <a:rPr lang="en-US" sz="2000" dirty="0"/>
              <a:t>Wide range of available devices</a:t>
            </a:r>
          </a:p>
          <a:p>
            <a:r>
              <a:rPr lang="en-US" sz="2000" dirty="0"/>
              <a:t>Access from anywhere in the world</a:t>
            </a:r>
          </a:p>
          <a:p>
            <a:r>
              <a:rPr lang="en-US" sz="2000" dirty="0"/>
              <a:t>Reports and logs out of the box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clouds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27F5EFEF-F0B5-403A-A02D-6A54AABB7F8D}"/>
              </a:ext>
            </a:extLst>
          </p:cNvPr>
          <p:cNvSpPr txBox="1">
            <a:spLocks/>
          </p:cNvSpPr>
          <p:nvPr/>
        </p:nvSpPr>
        <p:spPr>
          <a:xfrm>
            <a:off x="6096000" y="3590961"/>
            <a:ext cx="5664000" cy="272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Disadvantages</a:t>
            </a:r>
          </a:p>
          <a:p>
            <a:r>
              <a:rPr lang="en-US" sz="2000" dirty="0"/>
              <a:t>Expensive</a:t>
            </a:r>
          </a:p>
          <a:p>
            <a:r>
              <a:rPr lang="en-US" sz="2000" dirty="0"/>
              <a:t>Sometimes late with updates</a:t>
            </a:r>
          </a:p>
          <a:p>
            <a:r>
              <a:rPr lang="en-US" sz="2000" dirty="0"/>
              <a:t>Device is not with you and can not test all real world scenarios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A031CB41-0CA1-4336-AB87-F8621FAC632D}"/>
              </a:ext>
            </a:extLst>
          </p:cNvPr>
          <p:cNvSpPr txBox="1">
            <a:spLocks/>
          </p:cNvSpPr>
          <p:nvPr/>
        </p:nvSpPr>
        <p:spPr>
          <a:xfrm>
            <a:off x="432000" y="1327124"/>
            <a:ext cx="11328000" cy="158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400" dirty="0"/>
              <a:t>A device cloud is a mobile testing environment that enables developers test on a wide range of smart devices remotely. </a:t>
            </a:r>
            <a:endParaRPr lang="en-US" sz="1800" dirty="0"/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2C2417C3-5625-4CE0-97ED-0B17FC380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000" y="2302686"/>
            <a:ext cx="1209676" cy="1209676"/>
          </a:xfrm>
          <a:prstGeom prst="rect">
            <a:avLst/>
          </a:prstGeom>
        </p:spPr>
      </p:pic>
      <p:pic>
        <p:nvPicPr>
          <p:cNvPr id="8" name="Graphic 7" descr="Thumbs up sign">
            <a:extLst>
              <a:ext uri="{FF2B5EF4-FFF2-40B4-BE49-F238E27FC236}">
                <a16:creationId xmlns:a16="http://schemas.microsoft.com/office/drawing/2014/main" id="{A61BA0A1-15B2-4E21-8E16-CE4A8F109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012000" y="2302686"/>
            <a:ext cx="1209676" cy="12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2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FBB10F-54B3-4F16-BF07-E9FE4180DA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groups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9E894-A3BF-413B-9AD1-825265AB6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a simulator/emulator on your machine and deploy the provided app.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9F85B9-782B-4B74-A1E4-FB9A4CF0BAC8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84DFE-4F87-4A0D-B13B-AEF19A6FA11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96A7EE-E9B1-401B-AFB7-7B945F9B37EC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21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Approaches</a:t>
            </a:r>
          </a:p>
        </p:txBody>
      </p:sp>
      <p:pic>
        <p:nvPicPr>
          <p:cNvPr id="7" name="Google Shape;299;p54">
            <a:extLst>
              <a:ext uri="{FF2B5EF4-FFF2-40B4-BE49-F238E27FC236}">
                <a16:creationId xmlns:a16="http://schemas.microsoft.com/office/drawing/2014/main" id="{203133FA-CE33-4133-BB16-0F9F5FEF93B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27944" y="1518699"/>
            <a:ext cx="3858668" cy="41571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265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84E0AD-0042-4F31-B277-7580C7D41A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1245650" cy="4602124"/>
          </a:xfrm>
        </p:spPr>
        <p:txBody>
          <a:bodyPr/>
          <a:lstStyle/>
          <a:p>
            <a:pPr fontAlgn="base"/>
            <a:r>
              <a:rPr lang="en-US" dirty="0"/>
              <a:t>Shipped by Google and Apple</a:t>
            </a:r>
          </a:p>
          <a:p>
            <a:pPr fontAlgn="base"/>
            <a:r>
              <a:rPr lang="en-US" dirty="0"/>
              <a:t>The official wat to test Android and iOS</a:t>
            </a:r>
          </a:p>
          <a:p>
            <a:pPr marL="0" indent="0" fontAlgn="base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Official Vendor Solutions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CE18DD62-0F99-4AEE-9EBE-6647EF1517A1}"/>
              </a:ext>
            </a:extLst>
          </p:cNvPr>
          <p:cNvSpPr txBox="1">
            <a:spLocks/>
          </p:cNvSpPr>
          <p:nvPr/>
        </p:nvSpPr>
        <p:spPr>
          <a:xfrm>
            <a:off x="678491" y="4112437"/>
            <a:ext cx="5664000" cy="2564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000" dirty="0"/>
              <a:t>Advantages</a:t>
            </a:r>
          </a:p>
          <a:p>
            <a:r>
              <a:rPr lang="en-US" sz="2000" dirty="0"/>
              <a:t>Stable </a:t>
            </a:r>
          </a:p>
          <a:p>
            <a:r>
              <a:rPr lang="en-US" sz="2000" dirty="0"/>
              <a:t>Same days support for new versions </a:t>
            </a:r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C68263F6-22E9-4EBF-AC0E-78E0D21FC720}"/>
              </a:ext>
            </a:extLst>
          </p:cNvPr>
          <p:cNvSpPr txBox="1">
            <a:spLocks/>
          </p:cNvSpPr>
          <p:nvPr/>
        </p:nvSpPr>
        <p:spPr>
          <a:xfrm>
            <a:off x="6342491" y="4112437"/>
            <a:ext cx="5664000" cy="2728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Disadvantages</a:t>
            </a:r>
          </a:p>
          <a:p>
            <a:r>
              <a:rPr lang="en-US" sz="2000" dirty="0"/>
              <a:t>Platform specific</a:t>
            </a:r>
          </a:p>
          <a:p>
            <a:r>
              <a:rPr lang="en-US" sz="2000" dirty="0"/>
              <a:t>No code reuse</a:t>
            </a: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E738F8D3-4A1B-4CCD-B1B1-302163B9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491" y="2824162"/>
            <a:ext cx="1209676" cy="1209676"/>
          </a:xfrm>
          <a:prstGeom prst="rect">
            <a:avLst/>
          </a:prstGeom>
        </p:spPr>
      </p:pic>
      <p:pic>
        <p:nvPicPr>
          <p:cNvPr id="8" name="Graphic 7" descr="Thumbs up sign">
            <a:extLst>
              <a:ext uri="{FF2B5EF4-FFF2-40B4-BE49-F238E27FC236}">
                <a16:creationId xmlns:a16="http://schemas.microsoft.com/office/drawing/2014/main" id="{18263D6D-63FF-4310-B8D8-BDA1C2801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258491" y="2824162"/>
            <a:ext cx="1209676" cy="12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84E0AD-0042-4F31-B277-7580C7D41A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1245650" cy="4602124"/>
          </a:xfrm>
        </p:spPr>
        <p:txBody>
          <a:bodyPr/>
          <a:lstStyle/>
          <a:p>
            <a:pPr fontAlgn="base"/>
            <a:r>
              <a:rPr lang="en-US" dirty="0"/>
              <a:t>Modify app under test (integrate library that allow testing it)</a:t>
            </a:r>
          </a:p>
          <a:p>
            <a:pPr fontAlgn="base"/>
            <a:r>
              <a:rPr lang="en-US" dirty="0"/>
              <a:t>Used in some gray box frameworks like Detox</a:t>
            </a:r>
          </a:p>
          <a:p>
            <a:pPr fontAlgn="base"/>
            <a:r>
              <a:rPr lang="en-US" dirty="0"/>
              <a:t>Used in most of the commercial tools</a:t>
            </a:r>
          </a:p>
          <a:p>
            <a:pPr marL="0" indent="0" fontAlgn="base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Instrumentation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FB1DD04-D76E-41C1-8DB5-8EAAD233EB8E}"/>
              </a:ext>
            </a:extLst>
          </p:cNvPr>
          <p:cNvSpPr txBox="1">
            <a:spLocks/>
          </p:cNvSpPr>
          <p:nvPr/>
        </p:nvSpPr>
        <p:spPr>
          <a:xfrm>
            <a:off x="710296" y="4597466"/>
            <a:ext cx="5664000" cy="2177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000" dirty="0"/>
              <a:t>Advantages</a:t>
            </a:r>
          </a:p>
          <a:p>
            <a:r>
              <a:rPr lang="en-US" sz="2000" dirty="0"/>
              <a:t>Usually provide more control and speed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FD77636-B20F-4FF7-8AF7-6419D4AF6D0D}"/>
              </a:ext>
            </a:extLst>
          </p:cNvPr>
          <p:cNvSpPr txBox="1">
            <a:spLocks/>
          </p:cNvSpPr>
          <p:nvPr/>
        </p:nvSpPr>
        <p:spPr>
          <a:xfrm>
            <a:off x="6374296" y="4597466"/>
            <a:ext cx="5664000" cy="2033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Disadvantages</a:t>
            </a:r>
          </a:p>
          <a:p>
            <a:r>
              <a:rPr lang="en-US" sz="2000" dirty="0"/>
              <a:t>App under test != App that can be released</a:t>
            </a:r>
          </a:p>
        </p:txBody>
      </p:sp>
      <p:pic>
        <p:nvPicPr>
          <p:cNvPr id="11" name="Graphic 10" descr="Thumbs up sign">
            <a:extLst>
              <a:ext uri="{FF2B5EF4-FFF2-40B4-BE49-F238E27FC236}">
                <a16:creationId xmlns:a16="http://schemas.microsoft.com/office/drawing/2014/main" id="{670E32B2-E916-4978-9B41-8C72F6CC9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296" y="3309191"/>
            <a:ext cx="1209676" cy="1209676"/>
          </a:xfrm>
          <a:prstGeom prst="rect">
            <a:avLst/>
          </a:prstGeom>
        </p:spPr>
      </p:pic>
      <p:pic>
        <p:nvPicPr>
          <p:cNvPr id="12" name="Graphic 11" descr="Thumbs up sign">
            <a:extLst>
              <a:ext uri="{FF2B5EF4-FFF2-40B4-BE49-F238E27FC236}">
                <a16:creationId xmlns:a16="http://schemas.microsoft.com/office/drawing/2014/main" id="{F9B1963D-4581-4C62-85C4-C70E19C18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290296" y="3309191"/>
            <a:ext cx="1209676" cy="12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1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84E0AD-0042-4F31-B277-7580C7D41A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1245650" cy="4602124"/>
          </a:xfrm>
        </p:spPr>
        <p:txBody>
          <a:bodyPr/>
          <a:lstStyle/>
          <a:p>
            <a:pPr fontAlgn="base"/>
            <a:r>
              <a:rPr lang="en-US" dirty="0"/>
              <a:t>Locate everything based on image recognition</a:t>
            </a:r>
          </a:p>
          <a:p>
            <a:pPr fontAlgn="base"/>
            <a:r>
              <a:rPr lang="en-US" dirty="0"/>
              <a:t>Available in latest Appium versions</a:t>
            </a:r>
          </a:p>
          <a:p>
            <a:pPr fontAlgn="base"/>
            <a:r>
              <a:rPr lang="en-US" dirty="0" err="1"/>
              <a:t>Sikuli</a:t>
            </a:r>
            <a:endParaRPr lang="en-US" dirty="0"/>
          </a:p>
          <a:p>
            <a:pPr marL="0" indent="0" fontAlgn="base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Images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FB1DD04-D76E-41C1-8DB5-8EAAD233EB8E}"/>
              </a:ext>
            </a:extLst>
          </p:cNvPr>
          <p:cNvSpPr txBox="1">
            <a:spLocks/>
          </p:cNvSpPr>
          <p:nvPr/>
        </p:nvSpPr>
        <p:spPr>
          <a:xfrm>
            <a:off x="710296" y="4597466"/>
            <a:ext cx="5664000" cy="2177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000" dirty="0"/>
              <a:t>Advantages</a:t>
            </a:r>
          </a:p>
          <a:p>
            <a:r>
              <a:rPr lang="en-US" sz="2000" dirty="0"/>
              <a:t>Sometimes the only option for testing apps without accessibility (like games)</a:t>
            </a:r>
          </a:p>
          <a:p>
            <a:r>
              <a:rPr lang="en-US" sz="2000" dirty="0"/>
              <a:t>Technology agnostic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FD77636-B20F-4FF7-8AF7-6419D4AF6D0D}"/>
              </a:ext>
            </a:extLst>
          </p:cNvPr>
          <p:cNvSpPr txBox="1">
            <a:spLocks/>
          </p:cNvSpPr>
          <p:nvPr/>
        </p:nvSpPr>
        <p:spPr>
          <a:xfrm>
            <a:off x="6374296" y="4597466"/>
            <a:ext cx="5664000" cy="2033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Disadvantages</a:t>
            </a:r>
          </a:p>
          <a:p>
            <a:r>
              <a:rPr lang="en-US" sz="2000" dirty="0"/>
              <a:t>Hard to scale on large set of devices</a:t>
            </a:r>
          </a:p>
        </p:txBody>
      </p:sp>
      <p:pic>
        <p:nvPicPr>
          <p:cNvPr id="11" name="Graphic 10" descr="Thumbs up sign">
            <a:extLst>
              <a:ext uri="{FF2B5EF4-FFF2-40B4-BE49-F238E27FC236}">
                <a16:creationId xmlns:a16="http://schemas.microsoft.com/office/drawing/2014/main" id="{670E32B2-E916-4978-9B41-8C72F6CC9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296" y="3309191"/>
            <a:ext cx="1209676" cy="1209676"/>
          </a:xfrm>
          <a:prstGeom prst="rect">
            <a:avLst/>
          </a:prstGeom>
        </p:spPr>
      </p:pic>
      <p:pic>
        <p:nvPicPr>
          <p:cNvPr id="12" name="Graphic 11" descr="Thumbs up sign">
            <a:extLst>
              <a:ext uri="{FF2B5EF4-FFF2-40B4-BE49-F238E27FC236}">
                <a16:creationId xmlns:a16="http://schemas.microsoft.com/office/drawing/2014/main" id="{F9B1963D-4581-4C62-85C4-C70E19C18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290296" y="3309191"/>
            <a:ext cx="1209676" cy="12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4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84E0AD-0042-4F31-B277-7580C7D41A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1245650" cy="3485400"/>
          </a:xfrm>
        </p:spPr>
        <p:txBody>
          <a:bodyPr/>
          <a:lstStyle/>
          <a:p>
            <a:pPr fontAlgn="base"/>
            <a:r>
              <a:rPr lang="en-US" dirty="0"/>
              <a:t>Cross platform solution based on vendor build in tools</a:t>
            </a:r>
          </a:p>
          <a:p>
            <a:pPr fontAlgn="base"/>
            <a:r>
              <a:rPr lang="en-US" dirty="0"/>
              <a:t>Open source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Appium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2F2341F0-56DD-41F9-8C17-B0315538BC94}"/>
              </a:ext>
            </a:extLst>
          </p:cNvPr>
          <p:cNvSpPr txBox="1">
            <a:spLocks/>
          </p:cNvSpPr>
          <p:nvPr/>
        </p:nvSpPr>
        <p:spPr>
          <a:xfrm>
            <a:off x="728828" y="4207853"/>
            <a:ext cx="5664000" cy="2564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000" dirty="0"/>
              <a:t>Advantages</a:t>
            </a:r>
          </a:p>
          <a:p>
            <a:r>
              <a:rPr lang="en-US" sz="2000" dirty="0"/>
              <a:t>Cross platform (allow single code base)</a:t>
            </a:r>
          </a:p>
          <a:p>
            <a:r>
              <a:rPr lang="en-US" sz="2000" dirty="0"/>
              <a:t>Can write tests in any language</a:t>
            </a:r>
          </a:p>
          <a:p>
            <a:r>
              <a:rPr lang="en-US" sz="2000" dirty="0"/>
              <a:t>Use WebDriver protocol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EFC0853A-B49F-4C30-9A5F-A8486F1A8D79}"/>
              </a:ext>
            </a:extLst>
          </p:cNvPr>
          <p:cNvSpPr txBox="1">
            <a:spLocks/>
          </p:cNvSpPr>
          <p:nvPr/>
        </p:nvSpPr>
        <p:spPr>
          <a:xfrm>
            <a:off x="6392828" y="4207853"/>
            <a:ext cx="5664000" cy="2254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800" b="0" i="0" kern="1200" spc="-80" baseline="0">
                <a:solidFill>
                  <a:schemeClr val="tx1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0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4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200" b="0" i="0" kern="1200" spc="-80" baseline="0">
                <a:solidFill>
                  <a:srgbClr val="21242C"/>
                </a:solidFill>
                <a:latin typeface="Montserrat" pitchFamily="2" charset="77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Disadvantages</a:t>
            </a:r>
          </a:p>
          <a:p>
            <a:r>
              <a:rPr lang="en-US" sz="2000" dirty="0"/>
              <a:t>Same day support not guarantied </a:t>
            </a: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8E1C0EA2-C869-4E6C-97CE-B0C737F3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828" y="2919578"/>
            <a:ext cx="1209676" cy="1209676"/>
          </a:xfrm>
          <a:prstGeom prst="rect">
            <a:avLst/>
          </a:prstGeom>
        </p:spPr>
      </p:pic>
      <p:pic>
        <p:nvPicPr>
          <p:cNvPr id="8" name="Graphic 7" descr="Thumbs up sign">
            <a:extLst>
              <a:ext uri="{FF2B5EF4-FFF2-40B4-BE49-F238E27FC236}">
                <a16:creationId xmlns:a16="http://schemas.microsoft.com/office/drawing/2014/main" id="{B1A28167-F3FC-4CDB-ABE9-619A65DAB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08828" y="2919578"/>
            <a:ext cx="1209676" cy="12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8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84E0AD-0042-4F31-B277-7580C7D41A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6388288" cy="4448890"/>
          </a:xfrm>
        </p:spPr>
        <p:txBody>
          <a:bodyPr/>
          <a:lstStyle/>
          <a:p>
            <a:pPr fontAlgn="base"/>
            <a:r>
              <a:rPr lang="en-US" dirty="0"/>
              <a:t>Write tests scripts in any language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Script actually send HTTP requests to NodeJS server (Appium server)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Appium server calls native automation APIs that interact with devices/emulators</a:t>
            </a:r>
          </a:p>
          <a:p>
            <a:pPr fontAlgn="base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Appium Architecture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D348B1-91B9-4923-81CA-FE63F74B8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288" y="789109"/>
            <a:ext cx="4257615" cy="52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4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484E0AD-0042-4F31-B277-7580C7D41A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0561821" cy="3485400"/>
          </a:xfrm>
        </p:spPr>
        <p:txBody>
          <a:bodyPr/>
          <a:lstStyle/>
          <a:p>
            <a:pPr fontAlgn="base"/>
            <a:r>
              <a:rPr lang="en-US" dirty="0"/>
              <a:t>Appium Desktop Application</a:t>
            </a:r>
          </a:p>
          <a:p>
            <a:pPr fontAlgn="base"/>
            <a:r>
              <a:rPr lang="en-US" dirty="0"/>
              <a:t>Android </a:t>
            </a:r>
            <a:r>
              <a:rPr lang="en-US" dirty="0" err="1"/>
              <a:t>UIAutomatorViewer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 UI</a:t>
            </a:r>
          </a:p>
        </p:txBody>
      </p:sp>
    </p:spTree>
    <p:extLst>
      <p:ext uri="{BB962C8B-B14F-4D97-AF65-F5344CB8AC3E}">
        <p14:creationId xmlns:p14="http://schemas.microsoft.com/office/powerpoint/2010/main" val="390389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0B9847-2F89-44B6-8B2A-8FB9A4F41B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79B4082-C795-4B52-AD64-FCAD3F652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96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FBB10F-54B3-4F16-BF07-E9FE4180DA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groups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9E894-A3BF-413B-9AD1-825265AB6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an automated test with Appium.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9F85B9-782B-4B74-A1E4-FB9A4CF0BAC8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84DFE-4F87-4A0D-B13B-AEF19A6FA11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96A7EE-E9B1-401B-AFB7-7B945F9B37EC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9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89B4E2-7D07-4CAE-8ABB-5559130F0FD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C0F91C-F769-4F8B-8674-A33558BC14ED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5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mobile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798919" y="2582848"/>
            <a:ext cx="3811587" cy="360459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  <a:buClr>
                <a:schemeClr val="accent2"/>
              </a:buClr>
            </a:pPr>
            <a:r>
              <a:rPr lang="en-US" dirty="0"/>
              <a:t>40+ iOS devices​</a:t>
            </a:r>
          </a:p>
          <a:p>
            <a:r>
              <a:rPr lang="en-US" dirty="0"/>
              <a:t>18K+ Android devices​</a:t>
            </a:r>
          </a:p>
          <a:p>
            <a:r>
              <a:rPr lang="en-US" dirty="0"/>
              <a:t>Different hardware and screen sizes​</a:t>
            </a:r>
          </a:p>
          <a:p>
            <a:r>
              <a:rPr lang="en-US" dirty="0"/>
              <a:t>Different network types (2G, 3G, 4G or WIFI)</a:t>
            </a:r>
          </a:p>
        </p:txBody>
      </p:sp>
      <p:pic>
        <p:nvPicPr>
          <p:cNvPr id="14" name="Picture Placeholder 13" descr="A picture containing computer, sky, different, wall&#10;&#10;Description automatically generated">
            <a:extLst>
              <a:ext uri="{FF2B5EF4-FFF2-40B4-BE49-F238E27FC236}">
                <a16:creationId xmlns:a16="http://schemas.microsoft.com/office/drawing/2014/main" id="{20B89D6B-FECE-4977-9616-E5FD0BD7C5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r="9503"/>
          <a:stretch>
            <a:fillRect/>
          </a:stretch>
        </p:blipFill>
        <p:spPr/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47698E3-A0CA-4176-B526-8A1148CFCFF1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" r="318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915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0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lh5.googleusercontent.com/3RtRnTloWTTqOC-12T_McLXy46xX0-iqvHjGlqclF5yDs0bidPTqPCbHMAtJPG62egJk4hygywy6q6bkR1cIpR1-pB_Hz6yMkyBUF919n9-kxOGmkHRmfZRPks_wK4zzgCHzoP8y4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83" y="756458"/>
            <a:ext cx="12203083" cy="610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40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44">
            <a:extLst>
              <a:ext uri="{FF2B5EF4-FFF2-40B4-BE49-F238E27FC236}">
                <a16:creationId xmlns:a16="http://schemas.microsoft.com/office/drawing/2014/main" id="{9A079ADC-90EF-7642-AB43-FF0E38E940D0}"/>
              </a:ext>
            </a:extLst>
          </p:cNvPr>
          <p:cNvPicPr preferRelativeResize="0">
            <a:picLocks noGrp="1"/>
          </p:cNvPicPr>
          <p:nvPr>
            <p:ph type="pic" sz="quarter" idx="11"/>
          </p:nvPr>
        </p:nvPicPr>
        <p:blipFill>
          <a:blip r:embed="rId2">
            <a:alphaModFix/>
          </a:blip>
          <a:srcRect t="14089" b="14089"/>
          <a:stretch>
            <a:fillRect/>
          </a:stretch>
        </p:blipFill>
        <p:spPr>
          <a:xfrm>
            <a:off x="1804987" y="896923"/>
            <a:ext cx="8582026" cy="5064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06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mobile applications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30EC10A-FA23-404D-9030-21B853495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91"/>
          <a:stretch/>
        </p:blipFill>
        <p:spPr>
          <a:xfrm>
            <a:off x="742874" y="1287497"/>
            <a:ext cx="2800425" cy="42830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CD93DA-F97A-47AB-B8F2-504684407407}"/>
              </a:ext>
            </a:extLst>
          </p:cNvPr>
          <p:cNvSpPr/>
          <p:nvPr/>
        </p:nvSpPr>
        <p:spPr>
          <a:xfrm>
            <a:off x="4038600" y="2054989"/>
            <a:ext cx="76295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Clr>
                <a:srgbClr val="5C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Can take full advantage of all the device features – camera, GPS, accelerometer, compass</a:t>
            </a:r>
          </a:p>
          <a:p>
            <a:pPr marL="285750" indent="-285750" fontAlgn="base">
              <a:buClr>
                <a:srgbClr val="5C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Available at application store (Google Play or App Store)​</a:t>
            </a:r>
          </a:p>
          <a:p>
            <a:pPr marL="285750" indent="-285750" fontAlgn="base">
              <a:buClr>
                <a:srgbClr val="5C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Developed as separate app for each platform</a:t>
            </a:r>
          </a:p>
          <a:p>
            <a:pPr marL="742950" lvl="1" indent="-285750" fontAlgn="base">
              <a:buClr>
                <a:srgbClr val="5C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Java or </a:t>
            </a:r>
            <a:r>
              <a:rPr lang="en-US" sz="2000" dirty="0" err="1"/>
              <a:t>Kotlin</a:t>
            </a:r>
            <a:r>
              <a:rPr lang="en-US" sz="2000" dirty="0"/>
              <a:t> for Android </a:t>
            </a:r>
          </a:p>
          <a:p>
            <a:pPr marL="742950" lvl="1" indent="-285750" fontAlgn="base">
              <a:buClr>
                <a:srgbClr val="5C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Objective C or Swift for iOS</a:t>
            </a:r>
          </a:p>
          <a:p>
            <a:pPr marL="285750" indent="-285750" fontAlgn="base">
              <a:buClr>
                <a:srgbClr val="5CC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Or developed using frameworks for cross platform native mobile development like Xamarin, </a:t>
            </a:r>
            <a:r>
              <a:rPr lang="en-US" sz="2000" dirty="0" err="1"/>
              <a:t>ReactNative</a:t>
            </a:r>
            <a:r>
              <a:rPr lang="en-US" sz="2000" dirty="0"/>
              <a:t>, Flutter or </a:t>
            </a:r>
            <a:r>
              <a:rPr lang="en-US" sz="2000" dirty="0" err="1"/>
              <a:t>NativeScript</a:t>
            </a:r>
            <a:r>
              <a:rPr lang="en-US" sz="2000" dirty="0"/>
              <a:t>​.</a:t>
            </a:r>
            <a:endParaRPr lang="en-US" sz="20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866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90C88D-1979-4DCF-9C00-6752983C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mobile applications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D39A32E-0CDB-410D-8B2B-7DF3DC105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3" r="35454"/>
          <a:stretch/>
        </p:blipFill>
        <p:spPr>
          <a:xfrm>
            <a:off x="1042254" y="1456107"/>
            <a:ext cx="2652783" cy="42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0DF2AF-3596-44A8-B786-1BF0C2048913}"/>
              </a:ext>
            </a:extLst>
          </p:cNvPr>
          <p:cNvSpPr/>
          <p:nvPr/>
        </p:nvSpPr>
        <p:spPr>
          <a:xfrm>
            <a:off x="4400550" y="2413337"/>
            <a:ext cx="69151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Part native part web​ app.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Live in an app store and can take advantage of the many device features​.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Rely on HTML being rendered in a browser embedded within the app​.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Allow cross-platform development and thus significantly reduce development costs​.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Drawbacks: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Not fluent native experience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Less performant</a:t>
            </a:r>
          </a:p>
        </p:txBody>
      </p:sp>
    </p:spTree>
    <p:extLst>
      <p:ext uri="{BB962C8B-B14F-4D97-AF65-F5344CB8AC3E}">
        <p14:creationId xmlns:p14="http://schemas.microsoft.com/office/powerpoint/2010/main" val="2795932079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-academy-light">
  <a:themeElements>
    <a:clrScheme name="Telerik Academy 2018">
      <a:dk1>
        <a:srgbClr val="283439"/>
      </a:dk1>
      <a:lt1>
        <a:srgbClr val="FFFFFF"/>
      </a:lt1>
      <a:dk2>
        <a:srgbClr val="384361"/>
      </a:dk2>
      <a:lt2>
        <a:srgbClr val="C8CBCE"/>
      </a:lt2>
      <a:accent1>
        <a:srgbClr val="6060E2"/>
      </a:accent1>
      <a:accent2>
        <a:srgbClr val="5CC000"/>
      </a:accent2>
      <a:accent3>
        <a:srgbClr val="FFD128"/>
      </a:accent3>
      <a:accent4>
        <a:srgbClr val="F91934"/>
      </a:accent4>
      <a:accent5>
        <a:srgbClr val="F7931C"/>
      </a:accent5>
      <a:accent6>
        <a:srgbClr val="43A747"/>
      </a:accent6>
      <a:hlink>
        <a:srgbClr val="344CAF"/>
      </a:hlink>
      <a:folHlink>
        <a:srgbClr val="892FB8"/>
      </a:folHlink>
    </a:clrScheme>
    <a:fontScheme name="PowerPoint Onlin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Бледи тела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 Presentations Template.potx" id="{FFB65BC3-966B-4931-A66B-CC586626ACF5}" vid="{4B9A4D4D-F241-4497-ACD7-8603542FFE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A87BADAFAF74BBA71FD7AC034A652" ma:contentTypeVersion="11" ma:contentTypeDescription="Create a new document." ma:contentTypeScope="" ma:versionID="79db779f4acc2c2a8b83abeaef4c22d5">
  <xsd:schema xmlns:xsd="http://www.w3.org/2001/XMLSchema" xmlns:xs="http://www.w3.org/2001/XMLSchema" xmlns:p="http://schemas.microsoft.com/office/2006/metadata/properties" xmlns:ns1="http://schemas.microsoft.com/sharepoint/v3" xmlns:ns2="85a789e5-8c6f-48dd-9f0b-97ba1f677744" xmlns:ns3="daa3d5ed-050e-47c9-b299-7b71baab931b" targetNamespace="http://schemas.microsoft.com/office/2006/metadata/properties" ma:root="true" ma:fieldsID="786078eea7f8596af497e6d5afb27ada" ns1:_="" ns2:_="" ns3:_="">
    <xsd:import namespace="http://schemas.microsoft.com/sharepoint/v3"/>
    <xsd:import namespace="85a789e5-8c6f-48dd-9f0b-97ba1f677744"/>
    <xsd:import namespace="daa3d5ed-050e-47c9-b299-7b71baab931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a789e5-8c6f-48dd-9f0b-97ba1f6777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3d5ed-050e-47c9-b299-7b71baab93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D9D6D8-5A12-439D-B0D5-D94708DC4A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9F7DED-A075-485A-980A-E8142ACF686A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daa3d5ed-050e-47c9-b299-7b71baab931b"/>
    <ds:schemaRef ds:uri="85a789e5-8c6f-48dd-9f0b-97ba1f677744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2FF68D-E2F2-441F-A465-2A24CF63A3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5a789e5-8c6f-48dd-9f0b-97ba1f677744"/>
    <ds:schemaRef ds:uri="daa3d5ed-050e-47c9-b299-7b71baab93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Technical Presentations Template</Template>
  <TotalTime>2963</TotalTime>
  <Words>687</Words>
  <Application>Microsoft Office PowerPoint</Application>
  <PresentationFormat>Widescreen</PresentationFormat>
  <Paragraphs>142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Times New Roman</vt:lpstr>
      <vt:lpstr>Calibri</vt:lpstr>
      <vt:lpstr>Montserrat</vt:lpstr>
      <vt:lpstr>Open Sans</vt:lpstr>
      <vt:lpstr>telerik-academy-light</vt:lpstr>
      <vt:lpstr>Mobile Testing</vt:lpstr>
      <vt:lpstr>Agenda</vt:lpstr>
      <vt:lpstr>PowerPoint Presentation</vt:lpstr>
      <vt:lpstr>Challenges of mobile testing</vt:lpstr>
      <vt:lpstr>PowerPoint Presentation</vt:lpstr>
      <vt:lpstr>PowerPoint Presentation</vt:lpstr>
      <vt:lpstr>PowerPoint Presentation</vt:lpstr>
      <vt:lpstr>Types of mobile applications</vt:lpstr>
      <vt:lpstr>Types of mobile applications</vt:lpstr>
      <vt:lpstr>Types of mobile applications</vt:lpstr>
      <vt:lpstr>Common issues with mobile apps</vt:lpstr>
      <vt:lpstr>Crashes</vt:lpstr>
      <vt:lpstr>Freezes</vt:lpstr>
      <vt:lpstr>Slow Launch</vt:lpstr>
      <vt:lpstr>Issues with Functionality</vt:lpstr>
      <vt:lpstr>Crash Analytics</vt:lpstr>
      <vt:lpstr>Emulators</vt:lpstr>
      <vt:lpstr>PowerPoint Presentation</vt:lpstr>
      <vt:lpstr>Emulators</vt:lpstr>
      <vt:lpstr>Real devices</vt:lpstr>
      <vt:lpstr>Device clouds</vt:lpstr>
      <vt:lpstr>PowerPoint Presentation</vt:lpstr>
      <vt:lpstr>Tools and Approaches</vt:lpstr>
      <vt:lpstr>Official Vendor Solutions</vt:lpstr>
      <vt:lpstr>Based on Instrumentation</vt:lpstr>
      <vt:lpstr>Based on Images</vt:lpstr>
      <vt:lpstr>Appium</vt:lpstr>
      <vt:lpstr>Appium Architecture</vt:lpstr>
      <vt:lpstr>Inspect UI</vt:lpstr>
      <vt:lpstr>Questions?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Tsvetkov</dc:creator>
  <cp:lastModifiedBy>Dimitar Topuzov</cp:lastModifiedBy>
  <cp:revision>26</cp:revision>
  <dcterms:created xsi:type="dcterms:W3CDTF">2018-06-12T12:57:45Z</dcterms:created>
  <dcterms:modified xsi:type="dcterms:W3CDTF">2019-08-01T07:08:13Z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0x010100964A87BADAFAF74BBA71FD7AC034A652</vt:lpwstr>
  </property>
</Properties>
</file>